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4" r:id="rId1"/>
  </p:sldMasterIdLst>
  <p:notesMasterIdLst>
    <p:notesMasterId r:id="rId21"/>
  </p:notesMasterIdLst>
  <p:handoutMasterIdLst>
    <p:handoutMasterId r:id="rId22"/>
  </p:handoutMasterIdLst>
  <p:sldIdLst>
    <p:sldId id="256" r:id="rId2"/>
    <p:sldId id="379" r:id="rId3"/>
    <p:sldId id="382" r:id="rId4"/>
    <p:sldId id="380" r:id="rId5"/>
    <p:sldId id="381" r:id="rId6"/>
    <p:sldId id="383" r:id="rId7"/>
    <p:sldId id="390" r:id="rId8"/>
    <p:sldId id="385" r:id="rId9"/>
    <p:sldId id="386" r:id="rId10"/>
    <p:sldId id="387" r:id="rId11"/>
    <p:sldId id="388" r:id="rId12"/>
    <p:sldId id="389" r:id="rId13"/>
    <p:sldId id="391" r:id="rId14"/>
    <p:sldId id="393" r:id="rId15"/>
    <p:sldId id="397" r:id="rId16"/>
    <p:sldId id="396" r:id="rId17"/>
    <p:sldId id="394" r:id="rId18"/>
    <p:sldId id="395" r:id="rId19"/>
    <p:sldId id="392" r:id="rId20"/>
  </p:sldIdLst>
  <p:sldSz cx="12192000" cy="6858000"/>
  <p:notesSz cx="9144000" cy="6858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0CD9E"/>
    <a:srgbClr val="6600CC"/>
    <a:srgbClr val="333399"/>
    <a:srgbClr val="3333CC"/>
    <a:srgbClr val="D6009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31" autoAdjust="0"/>
  </p:normalViewPr>
  <p:slideViewPr>
    <p:cSldViewPr>
      <p:cViewPr varScale="1">
        <p:scale>
          <a:sx n="65" d="100"/>
          <a:sy n="65" d="100"/>
        </p:scale>
        <p:origin x="82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E6C4867-324C-49E6-B4D2-D450E87655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39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6000" y="514350"/>
            <a:ext cx="4572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3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014226-07D4-41E9-85FB-F0C52FEE80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411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5923" y="3307356"/>
            <a:ext cx="9489573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5923" y="4777380"/>
            <a:ext cx="9489573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DB-C938-4A30-B6ED-1143A91812C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45924" y="1807361"/>
            <a:ext cx="949744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3FDD-D416-4D36-BDB4-95DC79059F05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79415" y="675723"/>
            <a:ext cx="1963949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45923" y="675724"/>
            <a:ext cx="7290076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C057-4E0C-4665-9BCE-A3EFD17A42DA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924" y="3308581"/>
            <a:ext cx="9489571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5924" y="4777381"/>
            <a:ext cx="948957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13C1-5FF9-4C78-A192-FD7606D1BCE0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924" y="675725"/>
            <a:ext cx="949744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5924" y="1809750"/>
            <a:ext cx="4628369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708" y="1809749"/>
            <a:ext cx="4625656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8A9A-981A-4C23-889B-98BCB2DA7E3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5924" y="1812927"/>
            <a:ext cx="462836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5924" y="2389190"/>
            <a:ext cx="4628369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707" y="1812927"/>
            <a:ext cx="462836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7" y="2389190"/>
            <a:ext cx="462836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E1B2-A5DB-4013-BEBE-D73F17713A4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E4C0-4F09-489F-B87C-40B24A4BF444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600A-1CB3-448A-9E8C-B3BEC1D8C02C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923" y="446088"/>
            <a:ext cx="3547533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6873" y="446088"/>
            <a:ext cx="5706492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5923" y="1631950"/>
            <a:ext cx="3547533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1B55-4D83-49FE-8E3A-9C3666002D23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925" y="1387058"/>
            <a:ext cx="4397271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5924" y="2500312"/>
            <a:ext cx="4397272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D83A-094A-4DB4-9F4A-B3D02D5C23FA}" type="slidenum">
              <a:rPr lang="en-GB" altLang="en-US" smtClean="0"/>
              <a:pPr/>
              <a:t>‹#›</a:t>
            </a:fld>
            <a:endParaRPr lang="en-GB" altLang="en-US"/>
          </a:p>
        </p:txBody>
      </p:sp>
      <p:grpSp>
        <p:nvGrpSpPr>
          <p:cNvPr id="16" name="Group 15"/>
          <p:cNvGrpSpPr/>
          <p:nvPr/>
        </p:nvGrpSpPr>
        <p:grpSpPr>
          <a:xfrm>
            <a:off x="6021539" y="994388"/>
            <a:ext cx="2462851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6232256" y="1601512"/>
            <a:ext cx="4572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92833" y="4042576"/>
            <a:ext cx="2325260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694185" y="1095311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2504973" y="282934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694183" y="5729135"/>
            <a:ext cx="2545645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62281" y="-61709"/>
            <a:ext cx="1932143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1232151" y="-161623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1" y="660739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9996709" y="-61709"/>
            <a:ext cx="2259289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8156670" y="-61708"/>
            <a:ext cx="2545645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9992605" y="1095309"/>
            <a:ext cx="2263392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10742232" y="5140347"/>
            <a:ext cx="1516259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8882282" y="4362913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92833" y="4948766"/>
            <a:ext cx="1805147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944629" y="4790337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8156671" y="783989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8612071" y="5140347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11197605" y="597861"/>
            <a:ext cx="1058392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8466800" y="206512"/>
            <a:ext cx="1388368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9162837" y="1450645"/>
            <a:ext cx="1624337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9625424" y="2049927"/>
            <a:ext cx="1388368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10332555" y="2661634"/>
            <a:ext cx="961744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913405" y="-100976"/>
            <a:ext cx="1591568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2003518" y="-100976"/>
            <a:ext cx="1372037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92831" y="-100976"/>
            <a:ext cx="787017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369910" y="4321784"/>
            <a:ext cx="1862516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7722842" y="6489966"/>
            <a:ext cx="148791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8170666" y="6408840"/>
            <a:ext cx="164935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10103540" y="6408842"/>
            <a:ext cx="1615211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4764" y="4941986"/>
            <a:ext cx="814973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92833" y="6172569"/>
            <a:ext cx="1037463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92833" y="5158575"/>
            <a:ext cx="751365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34344" y="482386"/>
            <a:ext cx="797888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632278" y="836794"/>
            <a:ext cx="1214423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425632" y="1452261"/>
            <a:ext cx="1030657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495010" y="1886983"/>
            <a:ext cx="813821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206235" y="1919682"/>
            <a:ext cx="695685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9736689" y="-61709"/>
            <a:ext cx="1214424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11624165" y="-61709"/>
            <a:ext cx="631832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10330985" y="282934"/>
            <a:ext cx="1504695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11886291" y="749603"/>
            <a:ext cx="369707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10121161" y="728498"/>
            <a:ext cx="1292979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9960055" y="1326476"/>
            <a:ext cx="81092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10173255" y="5611428"/>
            <a:ext cx="984460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7177" y="5242255"/>
            <a:ext cx="984460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9992606" y="4928167"/>
            <a:ext cx="984460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10972045" y="5666511"/>
            <a:ext cx="807512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10770976" y="4097843"/>
            <a:ext cx="738065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11215756" y="5057879"/>
            <a:ext cx="738065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11584787" y="4790335"/>
            <a:ext cx="671211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5923" y="675725"/>
            <a:ext cx="9500151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5924" y="1807361"/>
            <a:ext cx="9500149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3125" y="59518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4594" y="5951811"/>
            <a:ext cx="700853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3545" y="5951811"/>
            <a:ext cx="81104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9391C-EC34-43C5-AE7E-528614A435A7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2110896" y="5454223"/>
            <a:ext cx="2545645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11427926" y="3382942"/>
            <a:ext cx="408413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11197606" y="3536097"/>
            <a:ext cx="408413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11477878" y="3688497"/>
            <a:ext cx="408413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206235" y="2698929"/>
            <a:ext cx="623503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632278" y="3166555"/>
            <a:ext cx="611693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360345" y="3382943"/>
            <a:ext cx="469393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115467" y="2581479"/>
            <a:ext cx="181392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8230832" y="2395417"/>
            <a:ext cx="1624337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45" r:id="rId1"/>
    <p:sldLayoutId id="2147484246" r:id="rId2"/>
    <p:sldLayoutId id="2147484247" r:id="rId3"/>
    <p:sldLayoutId id="2147484248" r:id="rId4"/>
    <p:sldLayoutId id="2147484249" r:id="rId5"/>
    <p:sldLayoutId id="2147484250" r:id="rId6"/>
    <p:sldLayoutId id="2147484251" r:id="rId7"/>
    <p:sldLayoutId id="2147484252" r:id="rId8"/>
    <p:sldLayoutId id="2147484253" r:id="rId9"/>
    <p:sldLayoutId id="2147484254" r:id="rId10"/>
    <p:sldLayoutId id="2147484255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41272" y="2420888"/>
            <a:ext cx="8787175" cy="2189162"/>
          </a:xfrm>
        </p:spPr>
        <p:txBody>
          <a:bodyPr/>
          <a:lstStyle/>
          <a:p>
            <a:r>
              <a:rPr lang="en-GB" alt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</a:t>
            </a:r>
            <a:r>
              <a:rPr lang="en-GB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Architecture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524000" y="1"/>
            <a:ext cx="914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2-address instruction</a:t>
            </a:r>
          </a:p>
        </p:txBody>
      </p:sp>
      <p:sp>
        <p:nvSpPr>
          <p:cNvPr id="42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Code size = 1+3+3 = 7 bytes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# of bytes accessed from memory  </a:t>
            </a:r>
          </a:p>
          <a:p>
            <a:pPr marL="0" indent="0">
              <a:buNone/>
            </a:pP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			  7 bytes for instruction fetch + </a:t>
            </a:r>
          </a:p>
          <a:p>
            <a:pPr marL="0" indent="0">
              <a:buNone/>
            </a:pP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	  6 bytes for source operand fetch + </a:t>
            </a:r>
          </a:p>
          <a:p>
            <a:pPr marL="0" indent="0">
              <a:buNone/>
            </a:pP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	  3 bytes for storing destination operand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Total = 	16 bytes</a:t>
            </a:r>
          </a:p>
          <a:p>
            <a:endParaRPr lang="en-US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903894" y="4797152"/>
            <a:ext cx="4743450" cy="647700"/>
            <a:chOff x="96" y="51"/>
            <a:chExt cx="498" cy="68"/>
          </a:xfrm>
        </p:grpSpPr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96" y="51"/>
              <a:ext cx="166" cy="6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op code</a:t>
              </a:r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262" y="51"/>
              <a:ext cx="166" cy="6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destination</a:t>
              </a:r>
            </a:p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source 1</a:t>
              </a:r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428" y="51"/>
              <a:ext cx="166" cy="6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source 2</a:t>
              </a:r>
            </a:p>
          </p:txBody>
        </p:sp>
      </p:grp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3863752" y="5517232"/>
            <a:ext cx="4800600" cy="533400"/>
            <a:chOff x="64" y="34"/>
            <a:chExt cx="192" cy="17"/>
          </a:xfrm>
        </p:grpSpPr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64" y="34"/>
              <a:ext cx="64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1 byte</a:t>
              </a: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192" y="34"/>
              <a:ext cx="64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3 bytes</a:t>
              </a: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128" y="34"/>
              <a:ext cx="64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3 bytes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954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1-address instruction</a:t>
            </a:r>
          </a:p>
        </p:txBody>
      </p:sp>
      <p:sp>
        <p:nvSpPr>
          <p:cNvPr id="42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Code size = 1+3= 4 bytes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# of bytes accessed from memory </a:t>
            </a:r>
          </a:p>
          <a:p>
            <a:pPr marL="0" indent="0">
              <a:buNone/>
            </a:pP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			  4 bytes for instruction fetch + </a:t>
            </a:r>
          </a:p>
          <a:p>
            <a:pPr marL="0" indent="0">
              <a:buNone/>
            </a:pP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	  3 bytes for source operand fetch + </a:t>
            </a:r>
          </a:p>
          <a:p>
            <a:pPr marL="0" indent="0">
              <a:buNone/>
            </a:pP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	  0 bytes for storing destination operand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Total = 	  7 bytes</a:t>
            </a:r>
          </a:p>
          <a:p>
            <a:endParaRPr lang="en-US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10" name="Group 2"/>
          <p:cNvGrpSpPr>
            <a:grpSpLocks/>
          </p:cNvGrpSpPr>
          <p:nvPr/>
        </p:nvGrpSpPr>
        <p:grpSpPr bwMode="auto">
          <a:xfrm>
            <a:off x="4583367" y="5326112"/>
            <a:ext cx="3200400" cy="590550"/>
            <a:chOff x="64" y="34"/>
            <a:chExt cx="128" cy="17"/>
          </a:xfrm>
        </p:grpSpPr>
        <p:sp>
          <p:nvSpPr>
            <p:cNvPr id="11" name="Rectangle 3"/>
            <p:cNvSpPr>
              <a:spLocks noChangeArrowheads="1"/>
            </p:cNvSpPr>
            <p:nvPr/>
          </p:nvSpPr>
          <p:spPr bwMode="auto">
            <a:xfrm>
              <a:off x="64" y="34"/>
              <a:ext cx="64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1 byte</a:t>
              </a:r>
            </a:p>
          </p:txBody>
        </p:sp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128" y="34"/>
              <a:ext cx="64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3 bytes</a:t>
              </a:r>
            </a:p>
          </p:txBody>
        </p:sp>
      </p:grpSp>
      <p:grpSp>
        <p:nvGrpSpPr>
          <p:cNvPr id="16" name="Group 5"/>
          <p:cNvGrpSpPr>
            <a:grpSpLocks/>
          </p:cNvGrpSpPr>
          <p:nvPr/>
        </p:nvGrpSpPr>
        <p:grpSpPr bwMode="auto">
          <a:xfrm>
            <a:off x="4607300" y="4653508"/>
            <a:ext cx="3162300" cy="647700"/>
            <a:chOff x="96" y="51"/>
            <a:chExt cx="332" cy="68"/>
          </a:xfrm>
        </p:grpSpPr>
        <p:sp>
          <p:nvSpPr>
            <p:cNvPr id="17" name="Rectangle 6"/>
            <p:cNvSpPr>
              <a:spLocks noChangeArrowheads="1"/>
            </p:cNvSpPr>
            <p:nvPr/>
          </p:nvSpPr>
          <p:spPr bwMode="auto">
            <a:xfrm>
              <a:off x="96" y="51"/>
              <a:ext cx="166" cy="6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op code</a:t>
              </a: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262" y="51"/>
              <a:ext cx="166" cy="6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source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231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0-address instruction</a:t>
            </a:r>
          </a:p>
        </p:txBody>
      </p:sp>
      <p:sp>
        <p:nvSpPr>
          <p:cNvPr id="42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/>
              <a:t>Code size = 1 bytes</a:t>
            </a:r>
          </a:p>
          <a:p>
            <a:r>
              <a:rPr lang="en-US" sz="2400" b="1" dirty="0"/>
              <a:t># of bytes accessed from memory  </a:t>
            </a:r>
          </a:p>
          <a:p>
            <a:pPr marL="0" indent="0">
              <a:buNone/>
            </a:pPr>
            <a:r>
              <a:rPr lang="en-US" sz="2400" b="1" dirty="0"/>
              <a:t>   			  1 bytes for instruction fetch + </a:t>
            </a:r>
          </a:p>
          <a:p>
            <a:pPr marL="0" indent="0">
              <a:buNone/>
            </a:pPr>
            <a:r>
              <a:rPr lang="en-US" sz="2400" b="1" dirty="0"/>
              <a:t>			  6 bytes for source operand fetch + </a:t>
            </a:r>
          </a:p>
          <a:p>
            <a:pPr marL="0" indent="0">
              <a:buNone/>
            </a:pPr>
            <a:r>
              <a:rPr lang="en-US" sz="2400" b="1" dirty="0"/>
              <a:t>			  3 bytes for storing destination operand</a:t>
            </a:r>
          </a:p>
          <a:p>
            <a:r>
              <a:rPr lang="en-US" sz="2400" b="1" dirty="0"/>
              <a:t>	Total =    10 bytes</a:t>
            </a:r>
          </a:p>
          <a:p>
            <a:endParaRPr lang="en-US" sz="2400" b="1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311775" y="5373216"/>
            <a:ext cx="1600200" cy="514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latin typeface="Arial" pitchFamily="34" charset="0"/>
                <a:cs typeface="Arial" pitchFamily="34" charset="0"/>
              </a:rPr>
              <a:t>1 byte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305425" y="4670233"/>
            <a:ext cx="1581150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latin typeface="Arial" pitchFamily="34" charset="0"/>
                <a:cs typeface="Arial" pitchFamily="34" charset="0"/>
              </a:rPr>
              <a:t>op code</a:t>
            </a:r>
          </a:p>
        </p:txBody>
      </p:sp>
    </p:spTree>
    <p:extLst>
      <p:ext uri="{BB962C8B-B14F-4D97-AF65-F5344CB8AC3E}">
        <p14:creationId xmlns:p14="http://schemas.microsoft.com/office/powerpoint/2010/main" val="113992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 of instruction count</a:t>
            </a:r>
          </a:p>
        </p:txBody>
      </p:sp>
      <p:sp>
        <p:nvSpPr>
          <p:cNvPr id="42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 algn="ctr">
              <a:buNone/>
            </a:pPr>
            <a:r>
              <a:rPr lang="en-US" sz="2400" b="1" dirty="0"/>
              <a:t>F = (B + C)*D – E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0-Address	 1-Address	2-Address		3-Address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PUSH B		LDA B		LOAD F, B		ADD F, B, C</a:t>
            </a:r>
            <a:b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PUSH C		ADD C		ADD F, C			MUL F, F, D</a:t>
            </a:r>
            <a:b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ADD			MUL D		MUL F, D			SUB F, F, E</a:t>
            </a:r>
            <a:b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PUSH D		SUB E		SUB F, E	</a:t>
            </a:r>
            <a:b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MUL			STA F</a:t>
            </a:r>
            <a:b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PUSH E</a:t>
            </a:r>
            <a:b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SUB</a:t>
            </a:r>
            <a:b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POP F</a:t>
            </a:r>
          </a:p>
          <a:p>
            <a:endParaRPr lang="en-US" sz="24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8	   	 		 5	  	         	4					3		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8778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endParaRPr lang="en-US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RISC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/>
              <a:t>- 	Reduced Instruction Set Computer</a:t>
            </a:r>
          </a:p>
          <a:p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CISC</a:t>
            </a:r>
            <a:r>
              <a:rPr lang="en-US" sz="2400" b="1" dirty="0"/>
              <a:t> - 	Complex Instruction Set Computers</a:t>
            </a:r>
          </a:p>
          <a:p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OISC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/>
              <a:t>- 	One Instruction Set Computer</a:t>
            </a:r>
          </a:p>
          <a:p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URISC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/>
              <a:t>- Ultimate Reduced Instruction Set 						Computer</a:t>
            </a:r>
          </a:p>
          <a:p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MISC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/>
              <a:t>- 	Minimal Instruction Set Compute</a:t>
            </a:r>
          </a:p>
          <a:p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NISC</a:t>
            </a:r>
            <a:r>
              <a:rPr lang="en-US" sz="2400" b="1" dirty="0"/>
              <a:t> - 	No instruction set computing</a:t>
            </a:r>
          </a:p>
          <a:p>
            <a:endParaRPr lang="en-US" sz="2400" b="1" dirty="0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 ISA</a:t>
            </a:r>
          </a:p>
        </p:txBody>
      </p:sp>
    </p:spTree>
    <p:extLst>
      <p:ext uri="{BB962C8B-B14F-4D97-AF65-F5344CB8AC3E}">
        <p14:creationId xmlns:p14="http://schemas.microsoft.com/office/powerpoint/2010/main" val="70073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endParaRPr lang="en-US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 algn="ctr">
              <a:buNone/>
            </a:pPr>
            <a:r>
              <a:rPr lang="en-US" sz="24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MIPS</a:t>
            </a: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-</a:t>
            </a:r>
            <a:r>
              <a:rPr lang="en-US" sz="2400" b="1" dirty="0"/>
              <a:t>Microprocessor Without Interlocked Pipeline Stages</a:t>
            </a:r>
            <a:endParaRPr lang="en-US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RISC ISA</a:t>
            </a:r>
          </a:p>
        </p:txBody>
      </p:sp>
    </p:spTree>
    <p:extLst>
      <p:ext uri="{BB962C8B-B14F-4D97-AF65-F5344CB8AC3E}">
        <p14:creationId xmlns:p14="http://schemas.microsoft.com/office/powerpoint/2010/main" val="3292581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MIPS</a:t>
            </a:r>
            <a:endParaRPr lang="en-US" altLang="en-US" sz="32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MIPS is a fixed length, 32/64-bit LOAD/STORE Architecture </a:t>
            </a:r>
          </a:p>
          <a:p>
            <a:pPr marL="0" indent="0">
              <a:buNone/>
            </a:pP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Contains 32 GPR each of 32-bit </a:t>
            </a:r>
          </a:p>
          <a:p>
            <a:pPr marL="0" indent="0">
              <a:buNone/>
            </a:pP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Supports: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3-address, </a:t>
            </a:r>
            <a:r>
              <a:rPr lang="en-US" sz="2400" b="1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reg-reg</a:t>
            </a: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arithmetic instruction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displacement instructions with address offset 12-16 bits 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immediate data 8-bit and 16-bit and 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register indirect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data size 8-, 16-, 32- and 64-bit integer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64-bit IEEE 754 floating point </a:t>
            </a:r>
          </a:p>
        </p:txBody>
      </p:sp>
    </p:spTree>
    <p:extLst>
      <p:ext uri="{BB962C8B-B14F-4D97-AF65-F5344CB8AC3E}">
        <p14:creationId xmlns:p14="http://schemas.microsoft.com/office/powerpoint/2010/main" val="58476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MIPS ISA</a:t>
            </a:r>
          </a:p>
        </p:txBody>
      </p:sp>
      <p:sp>
        <p:nvSpPr>
          <p:cNvPr id="42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Instructions: 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Data Transfer: 	load, store,</a:t>
            </a:r>
          </a:p>
          <a:p>
            <a:pPr marL="0" indent="0">
              <a:buNone/>
            </a:pP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					register-register move </a:t>
            </a:r>
          </a:p>
          <a:p>
            <a:pPr marL="0" indent="0">
              <a:buNone/>
            </a:pPr>
            <a:endParaRPr lang="en-US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Arithmetic: 		add, subtract, and shift</a:t>
            </a:r>
          </a:p>
          <a:p>
            <a:endParaRPr lang="en-US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Compare: 			equal, not-equal, less</a:t>
            </a:r>
          </a:p>
          <a:p>
            <a:endParaRPr lang="en-US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Branch: 			PC-relative, jump and 										call/return</a:t>
            </a:r>
          </a:p>
        </p:txBody>
      </p:sp>
    </p:spTree>
    <p:extLst>
      <p:ext uri="{BB962C8B-B14F-4D97-AF65-F5344CB8AC3E}">
        <p14:creationId xmlns:p14="http://schemas.microsoft.com/office/powerpoint/2010/main" val="160314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MIPS ISA</a:t>
            </a:r>
          </a:p>
        </p:txBody>
      </p:sp>
      <p:sp>
        <p:nvSpPr>
          <p:cNvPr id="42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Types of an Operand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 - Integer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 - Single-precision floating point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 - Character</a:t>
            </a:r>
          </a:p>
          <a:p>
            <a:endParaRPr lang="en-US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Size of Operand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 - Character 								8-bit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 - Half word								16-bit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 - Single precision FP or Word		32-bit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 - Double precision FP or 				64-bit</a:t>
            </a:r>
          </a:p>
          <a:p>
            <a:pPr marL="0" indent="0">
              <a:buNone/>
            </a:pP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   double word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861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http://goo.gl/xILH8w</a:t>
            </a:r>
          </a:p>
          <a:p>
            <a:pPr marL="0" indent="0">
              <a:buNone/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http://goo.gl/O0uXXv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MIPS ISA</a:t>
            </a:r>
          </a:p>
        </p:txBody>
      </p:sp>
    </p:spTree>
    <p:extLst>
      <p:ext uri="{BB962C8B-B14F-4D97-AF65-F5344CB8AC3E}">
        <p14:creationId xmlns:p14="http://schemas.microsoft.com/office/powerpoint/2010/main" val="428686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Instructions Encoding</a:t>
            </a:r>
          </a:p>
        </p:txBody>
      </p:sp>
      <p:sp>
        <p:nvSpPr>
          <p:cNvPr id="42" name="Rectangle 3"/>
          <p:cNvSpPr>
            <a:spLocks noGrp="1" noChangeArrowheads="1"/>
          </p:cNvSpPr>
          <p:nvPr>
            <p:ph idx="1"/>
          </p:nvPr>
        </p:nvSpPr>
        <p:spPr>
          <a:xfrm>
            <a:off x="2099556" y="2564904"/>
            <a:ext cx="7992888" cy="496855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Type of the operation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/>
              <a:t>Place to find the source operand (s)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Place to store the results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Place to find the next instruction </a:t>
            </a:r>
            <a:endParaRPr lang="en-US" sz="2400" dirty="0"/>
          </a:p>
          <a:p>
            <a:endParaRPr lang="en-US" sz="2400" dirty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83432" y="2348880"/>
            <a:ext cx="10157266" cy="720080"/>
            <a:chOff x="96" y="51"/>
            <a:chExt cx="480" cy="17"/>
          </a:xfrm>
        </p:grpSpPr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96" y="51"/>
              <a:ext cx="96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 sz="2400">
                  <a:latin typeface="Arial" pitchFamily="34" charset="0"/>
                  <a:cs typeface="Arial" pitchFamily="34" charset="0"/>
                </a:rPr>
                <a:t>op code</a:t>
              </a:r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384" y="51"/>
              <a:ext cx="96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 sz="2400">
                  <a:latin typeface="Arial" pitchFamily="34" charset="0"/>
                  <a:cs typeface="Arial" pitchFamily="34" charset="0"/>
                </a:rPr>
                <a:t>source 2</a:t>
              </a:r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92" y="51"/>
              <a:ext cx="96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 sz="2400">
                  <a:latin typeface="Arial" pitchFamily="34" charset="0"/>
                  <a:cs typeface="Arial" pitchFamily="34" charset="0"/>
                </a:rPr>
                <a:t>destination</a:t>
              </a: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480" y="51"/>
              <a:ext cx="96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 sz="2400">
                  <a:latin typeface="Arial" pitchFamily="34" charset="0"/>
                  <a:cs typeface="Arial" pitchFamily="34" charset="0"/>
                </a:rPr>
                <a:t>next address</a:t>
              </a:r>
            </a:p>
          </p:txBody>
        </p:sp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288" y="51"/>
              <a:ext cx="96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 sz="2400">
                  <a:latin typeface="Arial" pitchFamily="34" charset="0"/>
                  <a:cs typeface="Arial" pitchFamily="34" charset="0"/>
                </a:rPr>
                <a:t>source 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1368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Instruction Word Types</a:t>
            </a:r>
          </a:p>
        </p:txBody>
      </p:sp>
      <p:sp>
        <p:nvSpPr>
          <p:cNvPr id="42" name="Rectangle 3"/>
          <p:cNvSpPr>
            <a:spLocks noGrp="1" noChangeArrowheads="1"/>
          </p:cNvSpPr>
          <p:nvPr>
            <p:ph idx="1"/>
          </p:nvPr>
        </p:nvSpPr>
        <p:spPr>
          <a:xfrm>
            <a:off x="2207568" y="1268761"/>
            <a:ext cx="7992888" cy="4968551"/>
          </a:xfrm>
        </p:spPr>
        <p:txBody>
          <a:bodyPr>
            <a:normAutofit/>
          </a:bodyPr>
          <a:lstStyle/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Variable Length</a:t>
            </a:r>
          </a:p>
          <a:p>
            <a:r>
              <a:rPr lang="en-US" sz="2400" b="1" dirty="0"/>
              <a:t>Fixed Length Format</a:t>
            </a:r>
            <a:endParaRPr lang="en-US" sz="2400" dirty="0"/>
          </a:p>
          <a:p>
            <a:r>
              <a:rPr lang="en-US" sz="2400" b="1" dirty="0"/>
              <a:t>Hybrid Length</a:t>
            </a:r>
            <a:endParaRPr lang="en-US" sz="2400" dirty="0"/>
          </a:p>
          <a:p>
            <a:endParaRPr lang="en-US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348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 Length</a:t>
            </a:r>
          </a:p>
        </p:txBody>
      </p:sp>
      <p:sp>
        <p:nvSpPr>
          <p:cNvPr id="42" name="Rectangle 3"/>
          <p:cNvSpPr>
            <a:spLocks noGrp="1" noChangeArrowheads="1"/>
          </p:cNvSpPr>
          <p:nvPr>
            <p:ph idx="1"/>
          </p:nvPr>
        </p:nvSpPr>
        <p:spPr>
          <a:xfrm>
            <a:off x="2207568" y="1268761"/>
            <a:ext cx="7992888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Operation is specified in one field, Op-code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Can support any number of operands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Typical Examples: VAX, Intel 80x86</a:t>
            </a:r>
            <a:endParaRPr lang="en-US" sz="2400" dirty="0"/>
          </a:p>
          <a:p>
            <a:endParaRPr lang="en-US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992313" y="3832755"/>
            <a:ext cx="8207375" cy="936625"/>
            <a:chOff x="0" y="2523"/>
            <a:chExt cx="5170" cy="590"/>
          </a:xfrm>
        </p:grpSpPr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0" y="2523"/>
              <a:ext cx="793" cy="59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en-US" sz="1400" b="1" dirty="0">
                  <a:latin typeface="Arial" pitchFamily="34" charset="0"/>
                  <a:cs typeface="Arial" pitchFamily="34" charset="0"/>
                </a:rPr>
                <a:t>Operation and </a:t>
              </a:r>
            </a:p>
            <a:p>
              <a:pPr algn="ctr"/>
              <a:r>
                <a:rPr lang="en-US" altLang="en-US" sz="1400" b="1" dirty="0">
                  <a:latin typeface="Arial" pitchFamily="34" charset="0"/>
                  <a:cs typeface="Arial" pitchFamily="34" charset="0"/>
                </a:rPr>
                <a:t>number of </a:t>
              </a:r>
            </a:p>
            <a:p>
              <a:pPr algn="ctr"/>
              <a:r>
                <a:rPr lang="en-US" altLang="en-US" sz="1400" b="1" dirty="0">
                  <a:latin typeface="Arial" pitchFamily="34" charset="0"/>
                  <a:cs typeface="Arial" pitchFamily="34" charset="0"/>
                </a:rPr>
                <a:t>operands</a:t>
              </a:r>
              <a:endParaRPr lang="en-US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793" y="2523"/>
              <a:ext cx="817" cy="59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en-US" sz="1400" b="1">
                  <a:latin typeface="Arial" pitchFamily="34" charset="0"/>
                  <a:cs typeface="Arial" pitchFamily="34" charset="0"/>
                </a:rPr>
                <a:t>Address </a:t>
              </a:r>
            </a:p>
            <a:p>
              <a:pPr algn="ctr"/>
              <a:r>
                <a:rPr lang="en-US" altLang="en-US" sz="1400" b="1">
                  <a:latin typeface="Arial" pitchFamily="34" charset="0"/>
                  <a:cs typeface="Arial" pitchFamily="34" charset="0"/>
                </a:rPr>
                <a:t>Specifier # 1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3606" y="2523"/>
              <a:ext cx="771" cy="59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en-US" sz="1400" b="1">
                  <a:latin typeface="Arial" pitchFamily="34" charset="0"/>
                  <a:cs typeface="Arial" pitchFamily="34" charset="0"/>
                </a:rPr>
                <a:t>Address</a:t>
              </a:r>
            </a:p>
            <a:p>
              <a:pPr algn="ctr"/>
              <a:r>
                <a:rPr lang="en-US" altLang="en-US" sz="1400" b="1">
                  <a:latin typeface="Arial" pitchFamily="34" charset="0"/>
                  <a:cs typeface="Arial" pitchFamily="34" charset="0"/>
                </a:rPr>
                <a:t>Specifier #n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4377" y="2523"/>
              <a:ext cx="793" cy="59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en-US" sz="1400" b="1">
                  <a:latin typeface="Arial" pitchFamily="34" charset="0"/>
                  <a:cs typeface="Arial" pitchFamily="34" charset="0"/>
                </a:rPr>
                <a:t>Address</a:t>
              </a:r>
            </a:p>
            <a:p>
              <a:pPr algn="ctr"/>
              <a:r>
                <a:rPr lang="en-US" altLang="en-US" sz="1400" b="1">
                  <a:latin typeface="Arial" pitchFamily="34" charset="0"/>
                  <a:cs typeface="Arial" pitchFamily="34" charset="0"/>
                </a:rPr>
                <a:t>Field # n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1610" y="2523"/>
              <a:ext cx="817" cy="59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en-US" sz="1400" b="1">
                  <a:latin typeface="Arial" pitchFamily="34" charset="0"/>
                  <a:cs typeface="Arial" pitchFamily="34" charset="0"/>
                </a:rPr>
                <a:t>Address </a:t>
              </a:r>
            </a:p>
            <a:p>
              <a:pPr algn="ctr"/>
              <a:r>
                <a:rPr lang="en-US" altLang="en-US" sz="1400" b="1">
                  <a:latin typeface="Arial" pitchFamily="34" charset="0"/>
                  <a:cs typeface="Arial" pitchFamily="34" charset="0"/>
                </a:rPr>
                <a:t>field # 1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2699" y="2840"/>
              <a:ext cx="81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885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Fixed Length Format</a:t>
            </a:r>
          </a:p>
        </p:txBody>
      </p:sp>
      <p:sp>
        <p:nvSpPr>
          <p:cNvPr id="42" name="Rectangle 3"/>
          <p:cNvSpPr>
            <a:spLocks noGrp="1" noChangeArrowheads="1"/>
          </p:cNvSpPr>
          <p:nvPr>
            <p:ph idx="1"/>
          </p:nvPr>
        </p:nvSpPr>
        <p:spPr>
          <a:xfrm>
            <a:off x="2207568" y="1268761"/>
            <a:ext cx="8280920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Always has same number of operands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It generally generates the largest code size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Fields may be used for different purposes, if 	necessary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Typical Examples: Alpha, MIPS, PowerPC, SPARC</a:t>
            </a:r>
            <a:endParaRPr lang="en-US" sz="2400" dirty="0"/>
          </a:p>
          <a:p>
            <a:endParaRPr lang="en-US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9" name="Group 2"/>
          <p:cNvGrpSpPr>
            <a:grpSpLocks/>
          </p:cNvGrpSpPr>
          <p:nvPr/>
        </p:nvGrpSpPr>
        <p:grpSpPr bwMode="auto">
          <a:xfrm>
            <a:off x="3935413" y="4797426"/>
            <a:ext cx="5111750" cy="936625"/>
            <a:chOff x="431" y="3022"/>
            <a:chExt cx="3220" cy="590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431" y="3022"/>
              <a:ext cx="793" cy="59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en-US" sz="1400" b="1">
                  <a:latin typeface="Arial" pitchFamily="34" charset="0"/>
                  <a:cs typeface="Arial" pitchFamily="34" charset="0"/>
                </a:rPr>
                <a:t>Operation </a:t>
              </a:r>
            </a:p>
            <a:p>
              <a:pPr algn="ctr"/>
              <a:r>
                <a:rPr lang="en-US" altLang="en-US" sz="1400" b="1">
                  <a:latin typeface="Arial" pitchFamily="34" charset="0"/>
                  <a:cs typeface="Arial" pitchFamily="34" charset="0"/>
                </a:rPr>
                <a:t>code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4"/>
            <p:cNvSpPr>
              <a:spLocks noChangeArrowheads="1"/>
            </p:cNvSpPr>
            <p:nvPr/>
          </p:nvSpPr>
          <p:spPr bwMode="auto">
            <a:xfrm>
              <a:off x="1224" y="3022"/>
              <a:ext cx="817" cy="59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en-US" sz="1400" b="1">
                  <a:latin typeface="Arial" pitchFamily="34" charset="0"/>
                  <a:cs typeface="Arial" pitchFamily="34" charset="0"/>
                </a:rPr>
                <a:t>Address </a:t>
              </a:r>
            </a:p>
            <a:p>
              <a:pPr algn="ctr"/>
              <a:r>
                <a:rPr lang="en-US" altLang="en-US" sz="1400" b="1">
                  <a:latin typeface="Arial" pitchFamily="34" charset="0"/>
                  <a:cs typeface="Arial" pitchFamily="34" charset="0"/>
                </a:rPr>
                <a:t>field # 1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5"/>
            <p:cNvSpPr>
              <a:spLocks noChangeArrowheads="1"/>
            </p:cNvSpPr>
            <p:nvPr/>
          </p:nvSpPr>
          <p:spPr bwMode="auto">
            <a:xfrm>
              <a:off x="2880" y="3022"/>
              <a:ext cx="771" cy="59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en-US" sz="1400" b="1">
                  <a:latin typeface="Arial" pitchFamily="34" charset="0"/>
                  <a:cs typeface="Arial" pitchFamily="34" charset="0"/>
                </a:rPr>
                <a:t>Address</a:t>
              </a:r>
            </a:p>
            <a:p>
              <a:pPr algn="ctr"/>
              <a:r>
                <a:rPr lang="en-US" altLang="en-US" sz="1400" b="1">
                  <a:latin typeface="Arial" pitchFamily="34" charset="0"/>
                  <a:cs typeface="Arial" pitchFamily="34" charset="0"/>
                </a:rPr>
                <a:t>field # 3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6"/>
            <p:cNvSpPr>
              <a:spLocks noChangeArrowheads="1"/>
            </p:cNvSpPr>
            <p:nvPr/>
          </p:nvSpPr>
          <p:spPr bwMode="auto">
            <a:xfrm>
              <a:off x="2041" y="3022"/>
              <a:ext cx="839" cy="59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en-US" sz="1400" b="1">
                  <a:latin typeface="Arial" pitchFamily="34" charset="0"/>
                  <a:cs typeface="Arial" pitchFamily="34" charset="0"/>
                </a:rPr>
                <a:t>Address </a:t>
              </a:r>
            </a:p>
            <a:p>
              <a:pPr algn="ctr"/>
              <a:r>
                <a:rPr lang="en-US" altLang="en-US" sz="1400" b="1">
                  <a:latin typeface="Arial" pitchFamily="34" charset="0"/>
                  <a:cs typeface="Arial" pitchFamily="34" charset="0"/>
                </a:rPr>
                <a:t>field # 2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304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Hybrid Length</a:t>
            </a:r>
          </a:p>
        </p:txBody>
      </p:sp>
      <p:sp>
        <p:nvSpPr>
          <p:cNvPr id="42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Multiple formats are specified by the op-code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It generally generates the optimum code size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Typical Examples: IBM 360/370, MIPS16</a:t>
            </a:r>
            <a:endParaRPr lang="en-US" sz="2400" dirty="0"/>
          </a:p>
          <a:p>
            <a:endParaRPr lang="en-US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864398" y="3459648"/>
            <a:ext cx="1258887" cy="5762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400" b="1">
                <a:latin typeface="Arial" pitchFamily="34" charset="0"/>
                <a:cs typeface="Arial" pitchFamily="34" charset="0"/>
              </a:rPr>
              <a:t>Operation </a:t>
            </a:r>
          </a:p>
          <a:p>
            <a:pPr algn="ctr"/>
            <a:r>
              <a:rPr lang="en-US" altLang="en-US" sz="1400" b="1">
                <a:latin typeface="Arial" pitchFamily="34" charset="0"/>
                <a:cs typeface="Arial" pitchFamily="34" charset="0"/>
              </a:rPr>
              <a:t>code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123284" y="3459648"/>
            <a:ext cx="1296988" cy="5762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400" b="1">
                <a:latin typeface="Arial" pitchFamily="34" charset="0"/>
                <a:cs typeface="Arial" pitchFamily="34" charset="0"/>
              </a:rPr>
              <a:t>Address </a:t>
            </a:r>
          </a:p>
          <a:p>
            <a:pPr algn="ctr"/>
            <a:r>
              <a:rPr lang="en-US" altLang="en-US" sz="1400" b="1">
                <a:latin typeface="Arial" pitchFamily="34" charset="0"/>
                <a:cs typeface="Arial" pitchFamily="34" charset="0"/>
              </a:rPr>
              <a:t>specifier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420272" y="3459648"/>
            <a:ext cx="1331912" cy="5762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400" b="1">
                <a:latin typeface="Arial" pitchFamily="34" charset="0"/>
                <a:cs typeface="Arial" pitchFamily="34" charset="0"/>
              </a:rPr>
              <a:t>Address </a:t>
            </a:r>
          </a:p>
          <a:p>
            <a:pPr algn="ctr"/>
            <a:r>
              <a:rPr lang="en-US" altLang="en-US" sz="1400" b="1">
                <a:latin typeface="Arial" pitchFamily="34" charset="0"/>
                <a:cs typeface="Arial" pitchFamily="34" charset="0"/>
              </a:rPr>
              <a:t>field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864398" y="4251811"/>
            <a:ext cx="1258887" cy="5048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400" b="1">
                <a:latin typeface="Arial" pitchFamily="34" charset="0"/>
                <a:cs typeface="Arial" pitchFamily="34" charset="0"/>
              </a:rPr>
              <a:t>Operation </a:t>
            </a:r>
          </a:p>
          <a:p>
            <a:pPr algn="ctr"/>
            <a:r>
              <a:rPr lang="en-US" altLang="en-US" sz="1400" b="1">
                <a:latin typeface="Arial" pitchFamily="34" charset="0"/>
                <a:cs typeface="Arial" pitchFamily="34" charset="0"/>
              </a:rPr>
              <a:t>code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123284" y="4251811"/>
            <a:ext cx="1296988" cy="5048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400" b="1">
                <a:latin typeface="Arial" pitchFamily="34" charset="0"/>
                <a:cs typeface="Arial" pitchFamily="34" charset="0"/>
              </a:rPr>
              <a:t>Address </a:t>
            </a:r>
          </a:p>
          <a:p>
            <a:pPr algn="ctr"/>
            <a:r>
              <a:rPr lang="en-US" altLang="en-US" sz="1400" b="1">
                <a:latin typeface="Arial" pitchFamily="34" charset="0"/>
                <a:cs typeface="Arial" pitchFamily="34" charset="0"/>
              </a:rPr>
              <a:t>Specifier # 1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752185" y="4251811"/>
            <a:ext cx="1223963" cy="5048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400" b="1">
                <a:latin typeface="Arial" pitchFamily="34" charset="0"/>
                <a:cs typeface="Arial" pitchFamily="34" charset="0"/>
              </a:rPr>
              <a:t>Address</a:t>
            </a:r>
          </a:p>
          <a:p>
            <a:pPr algn="ctr"/>
            <a:r>
              <a:rPr lang="en-US" altLang="en-US" sz="1400" b="1">
                <a:latin typeface="Arial" pitchFamily="34" charset="0"/>
                <a:cs typeface="Arial" pitchFamily="34" charset="0"/>
              </a:rPr>
              <a:t>field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420272" y="4251811"/>
            <a:ext cx="1331912" cy="5048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400" b="1">
                <a:latin typeface="Arial" pitchFamily="34" charset="0"/>
                <a:cs typeface="Arial" pitchFamily="34" charset="0"/>
              </a:rPr>
              <a:t>Address </a:t>
            </a:r>
          </a:p>
          <a:p>
            <a:pPr algn="ctr"/>
            <a:r>
              <a:rPr lang="en-US" altLang="en-US" sz="1400" b="1">
                <a:latin typeface="Arial" pitchFamily="34" charset="0"/>
                <a:cs typeface="Arial" pitchFamily="34" charset="0"/>
              </a:rPr>
              <a:t>Specifier # 2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3864398" y="4972536"/>
            <a:ext cx="1258887" cy="5762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400" b="1">
                <a:latin typeface="Arial" pitchFamily="34" charset="0"/>
                <a:cs typeface="Arial" pitchFamily="34" charset="0"/>
              </a:rPr>
              <a:t>Operation </a:t>
            </a:r>
          </a:p>
          <a:p>
            <a:pPr algn="ctr"/>
            <a:r>
              <a:rPr lang="en-US" altLang="en-US" sz="1400" b="1">
                <a:latin typeface="Arial" pitchFamily="34" charset="0"/>
                <a:cs typeface="Arial" pitchFamily="34" charset="0"/>
              </a:rPr>
              <a:t>code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5123284" y="4972536"/>
            <a:ext cx="1296988" cy="5762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400" b="1">
                <a:latin typeface="Arial" pitchFamily="34" charset="0"/>
                <a:cs typeface="Arial" pitchFamily="34" charset="0"/>
              </a:rPr>
              <a:t>Address </a:t>
            </a:r>
          </a:p>
          <a:p>
            <a:pPr algn="ctr"/>
            <a:r>
              <a:rPr lang="en-US" altLang="en-US" sz="1400" b="1">
                <a:latin typeface="Arial" pitchFamily="34" charset="0"/>
                <a:cs typeface="Arial" pitchFamily="34" charset="0"/>
              </a:rPr>
              <a:t>specifier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7752185" y="4972536"/>
            <a:ext cx="1223963" cy="5762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400" b="1">
                <a:latin typeface="Arial" pitchFamily="34" charset="0"/>
                <a:cs typeface="Arial" pitchFamily="34" charset="0"/>
              </a:rPr>
              <a:t>Address</a:t>
            </a:r>
          </a:p>
          <a:p>
            <a:pPr algn="ctr"/>
            <a:r>
              <a:rPr lang="en-US" altLang="en-US" sz="1400" b="1">
                <a:latin typeface="Arial" pitchFamily="34" charset="0"/>
                <a:cs typeface="Arial" pitchFamily="34" charset="0"/>
              </a:rPr>
              <a:t>field # 2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6420272" y="4972536"/>
            <a:ext cx="1331912" cy="5762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400" b="1">
                <a:latin typeface="Arial" pitchFamily="34" charset="0"/>
                <a:cs typeface="Arial" pitchFamily="34" charset="0"/>
              </a:rPr>
              <a:t>Address </a:t>
            </a:r>
          </a:p>
          <a:p>
            <a:pPr algn="ctr"/>
            <a:r>
              <a:rPr lang="en-US" altLang="en-US" sz="1400" b="1">
                <a:latin typeface="Arial" pitchFamily="34" charset="0"/>
                <a:cs typeface="Arial" pitchFamily="34" charset="0"/>
              </a:rPr>
              <a:t>field # 1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41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 of instruction formats</a:t>
            </a:r>
            <a:b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altLang="en-US" sz="32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Assume that</a:t>
            </a:r>
          </a:p>
          <a:p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 single byte is used for the op code</a:t>
            </a:r>
          </a:p>
          <a:p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The size of the memory address space is 16 Mbytes</a:t>
            </a:r>
          </a:p>
          <a:p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 single addressable memory unit is a byte </a:t>
            </a:r>
          </a:p>
          <a:p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Size of operands is 24 bits</a:t>
            </a:r>
          </a:p>
          <a:p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Data bus size is 8 bits</a:t>
            </a:r>
          </a:p>
        </p:txBody>
      </p:sp>
    </p:spTree>
    <p:extLst>
      <p:ext uri="{BB962C8B-B14F-4D97-AF65-F5344CB8AC3E}">
        <p14:creationId xmlns:p14="http://schemas.microsoft.com/office/powerpoint/2010/main" val="149308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4-address instruction</a:t>
            </a:r>
          </a:p>
        </p:txBody>
      </p:sp>
      <p:sp>
        <p:nvSpPr>
          <p:cNvPr id="42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/>
              <a:t>Code size = 1+3+3+3+3 = 13 bytes</a:t>
            </a:r>
          </a:p>
          <a:p>
            <a:r>
              <a:rPr lang="en-US" sz="2400" b="1" dirty="0"/>
              <a:t># of bytes accessed from memory </a:t>
            </a:r>
          </a:p>
          <a:p>
            <a:pPr marL="0" indent="0">
              <a:buNone/>
            </a:pPr>
            <a:r>
              <a:rPr lang="en-US" sz="2400" b="1" dirty="0"/>
              <a:t>   			13 bytes for instruction fetch + </a:t>
            </a:r>
          </a:p>
          <a:p>
            <a:pPr marL="0" indent="0">
              <a:buNone/>
            </a:pPr>
            <a:r>
              <a:rPr lang="en-US" sz="2400" b="1" dirty="0"/>
              <a:t>			  6 bytes for source operand fetch + </a:t>
            </a:r>
          </a:p>
          <a:p>
            <a:pPr marL="0" indent="0">
              <a:buNone/>
            </a:pPr>
            <a:r>
              <a:rPr lang="en-US" sz="2400" b="1" dirty="0"/>
              <a:t>			  3 bytes for storing destination operand</a:t>
            </a:r>
          </a:p>
          <a:p>
            <a:r>
              <a:rPr lang="en-US" sz="2400" b="1" dirty="0"/>
              <a:t>	Total = 	22 bytes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135560" y="4797152"/>
            <a:ext cx="7905750" cy="647700"/>
            <a:chOff x="96" y="51"/>
            <a:chExt cx="480" cy="17"/>
          </a:xfrm>
        </p:grpSpPr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96" y="51"/>
              <a:ext cx="96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op code</a:t>
              </a:r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384" y="51"/>
              <a:ext cx="96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source 2</a:t>
              </a:r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92" y="51"/>
              <a:ext cx="96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destination</a:t>
              </a: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480" y="51"/>
              <a:ext cx="96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next address</a:t>
              </a:r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288" y="51"/>
              <a:ext cx="96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source 1</a:t>
              </a:r>
            </a:p>
          </p:txBody>
        </p:sp>
      </p:grp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2138091" y="5478862"/>
            <a:ext cx="7924800" cy="590550"/>
            <a:chOff x="64" y="34"/>
            <a:chExt cx="320" cy="17"/>
          </a:xfrm>
        </p:grpSpPr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64" y="34"/>
              <a:ext cx="64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1 byte</a:t>
              </a: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192" y="34"/>
              <a:ext cx="64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3 bytes</a:t>
              </a: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256" y="34"/>
              <a:ext cx="64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3 bytes </a:t>
              </a: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320" y="34"/>
              <a:ext cx="64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3 bytes</a:t>
              </a: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128" y="34"/>
              <a:ext cx="64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3 bytes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214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3-address instruction</a:t>
            </a:r>
          </a:p>
        </p:txBody>
      </p:sp>
      <p:sp>
        <p:nvSpPr>
          <p:cNvPr id="42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1268761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Code size = 1+3+3+3 = 10 bytes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# of bytes accessed from memory  </a:t>
            </a:r>
          </a:p>
          <a:p>
            <a:pPr marL="0" indent="0">
              <a:buNone/>
            </a:pP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			10 bytes for instruction fetch + </a:t>
            </a:r>
          </a:p>
          <a:p>
            <a:pPr marL="0" indent="0">
              <a:buNone/>
            </a:pP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	  6 bytes for source operand fetch + </a:t>
            </a:r>
          </a:p>
          <a:p>
            <a:pPr marL="0" indent="0">
              <a:buNone/>
            </a:pP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	  3 bytes for storing destination operand</a:t>
            </a: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Total = 	19 bytes</a:t>
            </a:r>
          </a:p>
          <a:p>
            <a:endParaRPr lang="en-US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17" name="Group 2"/>
          <p:cNvGrpSpPr>
            <a:grpSpLocks/>
          </p:cNvGrpSpPr>
          <p:nvPr/>
        </p:nvGrpSpPr>
        <p:grpSpPr bwMode="auto">
          <a:xfrm>
            <a:off x="2819400" y="5494522"/>
            <a:ext cx="6324600" cy="609600"/>
            <a:chOff x="64" y="34"/>
            <a:chExt cx="256" cy="17"/>
          </a:xfrm>
        </p:grpSpPr>
        <p:sp>
          <p:nvSpPr>
            <p:cNvPr id="18" name="Rectangle 3"/>
            <p:cNvSpPr>
              <a:spLocks noChangeArrowheads="1"/>
            </p:cNvSpPr>
            <p:nvPr/>
          </p:nvSpPr>
          <p:spPr bwMode="auto">
            <a:xfrm>
              <a:off x="64" y="34"/>
              <a:ext cx="64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1 byte</a:t>
              </a:r>
            </a:p>
          </p:txBody>
        </p:sp>
        <p:sp>
          <p:nvSpPr>
            <p:cNvPr id="19" name="Rectangle 4"/>
            <p:cNvSpPr>
              <a:spLocks noChangeArrowheads="1"/>
            </p:cNvSpPr>
            <p:nvPr/>
          </p:nvSpPr>
          <p:spPr bwMode="auto">
            <a:xfrm>
              <a:off x="192" y="34"/>
              <a:ext cx="64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3 bytes</a:t>
              </a:r>
            </a:p>
          </p:txBody>
        </p:sp>
        <p:sp>
          <p:nvSpPr>
            <p:cNvPr id="20" name="Rectangle 5"/>
            <p:cNvSpPr>
              <a:spLocks noChangeArrowheads="1"/>
            </p:cNvSpPr>
            <p:nvPr/>
          </p:nvSpPr>
          <p:spPr bwMode="auto">
            <a:xfrm>
              <a:off x="256" y="34"/>
              <a:ext cx="64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3 bytes </a:t>
              </a:r>
            </a:p>
          </p:txBody>
        </p:sp>
        <p:sp>
          <p:nvSpPr>
            <p:cNvPr id="21" name="Rectangle 6"/>
            <p:cNvSpPr>
              <a:spLocks noChangeArrowheads="1"/>
            </p:cNvSpPr>
            <p:nvPr/>
          </p:nvSpPr>
          <p:spPr bwMode="auto">
            <a:xfrm>
              <a:off x="128" y="34"/>
              <a:ext cx="64" cy="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3 bytes</a:t>
              </a:r>
            </a:p>
          </p:txBody>
        </p:sp>
      </p:grpSp>
      <p:grpSp>
        <p:nvGrpSpPr>
          <p:cNvPr id="22" name="Group 7"/>
          <p:cNvGrpSpPr>
            <a:grpSpLocks/>
          </p:cNvGrpSpPr>
          <p:nvPr/>
        </p:nvGrpSpPr>
        <p:grpSpPr bwMode="auto">
          <a:xfrm>
            <a:off x="2819400" y="4797152"/>
            <a:ext cx="6324600" cy="647700"/>
            <a:chOff x="576" y="306"/>
            <a:chExt cx="3984" cy="408"/>
          </a:xfrm>
        </p:grpSpPr>
        <p:sp>
          <p:nvSpPr>
            <p:cNvPr id="23" name="Rectangle 8"/>
            <p:cNvSpPr>
              <a:spLocks noChangeArrowheads="1"/>
            </p:cNvSpPr>
            <p:nvPr/>
          </p:nvSpPr>
          <p:spPr bwMode="auto">
            <a:xfrm>
              <a:off x="576" y="306"/>
              <a:ext cx="996" cy="40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op code</a:t>
              </a:r>
            </a:p>
          </p:txBody>
        </p:sp>
        <p:sp>
          <p:nvSpPr>
            <p:cNvPr id="24" name="Rectangle 9"/>
            <p:cNvSpPr>
              <a:spLocks noChangeArrowheads="1"/>
            </p:cNvSpPr>
            <p:nvPr/>
          </p:nvSpPr>
          <p:spPr bwMode="auto">
            <a:xfrm>
              <a:off x="3564" y="306"/>
              <a:ext cx="996" cy="40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source 2</a:t>
              </a: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572" y="306"/>
              <a:ext cx="996" cy="40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destination</a:t>
              </a:r>
            </a:p>
          </p:txBody>
        </p:sp>
        <p:sp>
          <p:nvSpPr>
            <p:cNvPr id="26" name="Rectangle 11"/>
            <p:cNvSpPr>
              <a:spLocks noChangeArrowheads="1"/>
            </p:cNvSpPr>
            <p:nvPr/>
          </p:nvSpPr>
          <p:spPr bwMode="auto">
            <a:xfrm>
              <a:off x="2568" y="306"/>
              <a:ext cx="996" cy="40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en-US">
                  <a:latin typeface="Arial" pitchFamily="34" charset="0"/>
                  <a:cs typeface="Arial" pitchFamily="34" charset="0"/>
                </a:rPr>
                <a:t>source 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310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4671</TotalTime>
  <Words>430</Words>
  <Application>Microsoft Office PowerPoint</Application>
  <PresentationFormat>Widescreen</PresentationFormat>
  <Paragraphs>195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Courier New</vt:lpstr>
      <vt:lpstr>Trebuchet MS</vt:lpstr>
      <vt:lpstr>Verdana</vt:lpstr>
      <vt:lpstr>Wingdings 2</vt:lpstr>
      <vt:lpstr>Summer</vt:lpstr>
      <vt:lpstr>Computer Architecture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IIUI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and Design of Algorithms</dc:title>
  <dc:creator>sofia kanwal</dc:creator>
  <cp:lastModifiedBy>soft tech</cp:lastModifiedBy>
  <cp:revision>928</cp:revision>
  <dcterms:created xsi:type="dcterms:W3CDTF">2007-02-13T06:15:20Z</dcterms:created>
  <dcterms:modified xsi:type="dcterms:W3CDTF">2018-10-22T11:07:18Z</dcterms:modified>
</cp:coreProperties>
</file>